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60" r:id="rId5"/>
    <p:sldId id="265" r:id="rId6"/>
    <p:sldId id="261" r:id="rId7"/>
    <p:sldId id="264" r:id="rId8"/>
    <p:sldId id="263" r:id="rId9"/>
    <p:sldId id="266" r:id="rId10"/>
    <p:sldId id="26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056" name="Rectangle 8"/>
          <p:cNvSpPr>
            <a:spLocks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11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2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5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30" name="Rectangle 6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990" y="2820035"/>
            <a:ext cx="9153525" cy="1409065"/>
          </a:xfrm>
        </p:spPr>
        <p:txBody>
          <a:bodyPr/>
          <a:p>
            <a:r>
              <a:rPr lang="ru-RU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ПРОКУРАТУРА ДОВОЛЕНСКОГО РАЙОНА НОВОСИБИРСКОЙ ОБЛАСТИ РАЗЪЯСНЯЕТ</a:t>
            </a:r>
            <a:endParaRPr lang="ru-RU" altLang="en-US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Объект 3"/>
          <p:cNvGraphicFramePr/>
          <p:nvPr/>
        </p:nvGraphicFramePr>
        <p:xfrm>
          <a:off x="1007745" y="0"/>
          <a:ext cx="10362565" cy="282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6229350" imgH="3382645" progId="Word.Document.12">
                  <p:embed/>
                </p:oleObj>
              </mc:Choice>
              <mc:Fallback>
                <p:oleObj name="" r:id="rId1" imgW="6229350" imgH="3382645" progId="Word.Document.12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07745" y="0"/>
                        <a:ext cx="10362565" cy="2820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646996428_15-kartinkin-net-p-kartinki-po-korruptsii-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00290" y="0"/>
            <a:ext cx="4976495" cy="6858000"/>
          </a:xfrm>
          <a:prstGeom prst="rect">
            <a:avLst/>
          </a:prstGeom>
        </p:spPr>
      </p:pic>
      <p:pic>
        <p:nvPicPr>
          <p:cNvPr id="5" name="Изображение 4" descr="1646996430_6-kartinkin-net-p-kartinki-po-korruptsii-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002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Федеральный закон от 25.12.2008 N 273-ФЗ </a:t>
            </a:r>
            <a:br>
              <a:rPr lang="ru-RU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(ред. от 19.12.2023) "О противодействии коррупции"</a:t>
            </a:r>
            <a:endParaRPr lang="ru-RU" altLang="en-US" sz="32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417955"/>
            <a:ext cx="10972800" cy="4708525"/>
          </a:xfrm>
        </p:spPr>
        <p:txBody>
          <a:bodyPr/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Статья 6. Меры по профилактике коррупции </a:t>
            </a:r>
            <a:endParaRPr lang="ru-RU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1) формирование в обществе нетерпимости к коррупционному поведению;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2) антикоррупционная экспертиза правовых актов и их проектов;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2.1) рассмотрение не реже одного раза в квартал вопросов правоприменительной практики по результатам вступивших в законную силу решений судов, арбитражных судов о признании недействительными ненормативных правовых актов, незаконными решений и действий (бездействия) указанных органов, организаций и их должностных лиц в целях выработки и принятия мер по предупреждению и устранению причин выявленных нарушений;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3) предъявление квалификационных требований к гражданам, претендующим на замещение государственных или муниципальных должностей и должностей государственной или муниципальной службы, а также проверка в установленном порядке сведений, представляемых указанными гражданами;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4) установление в качестве основания для освобождения от замещаемой должности и (или) увольнения лица, замещающего должность государственной или муниципальной службы непредставления им сведений, представления заведомо неполных сведений, заведомо недостоверных сведений о своих доходах, расходах, имуществе и обязательствах имущественного характера своих, а также своих супруги (супруга) и несовершеннолетних детей;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5) внедрение в практику кадровой работы правила, в соответствии с которым длительное, безупречное и эффективное исполнение государственным или муниципальным служащим своих должностных обязанностей должно в обязательном порядке учитываться при назначении его на вышестоящую должность, присвоении ему воинского или специального звания, классного чина, дипломатического ранга или при его поощрении;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6) развитие институтов общественного и парламентского контроля за соблюдением законодательства Российской Федерации о противодействии коррупции.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Запрет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 (Статья 7.1. 1.)</a:t>
            </a:r>
            <a:br>
              <a:rPr lang="ru-RU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ru-RU" altLang="en-US" sz="20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417955"/>
            <a:ext cx="10972800" cy="4708525"/>
          </a:xfrm>
        </p:spPr>
        <p:txBody>
          <a:bodyPr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1) лицам, замещающим (занимающим):</a:t>
            </a:r>
            <a:endParaRPr lang="ru-RU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з) должности глав городских округов, глав муниципальных округов, глав муниципальных районов, глав иных муниципальных образований, исполняющих полномочия глав местных администраций, глав местных администраций;</a:t>
            </a:r>
            <a:endParaRPr lang="ru-RU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1.1) депутатам представительных органов муниципальных районов, муниципальных округов и городских округов, осуществляющим свои полномочия на постоянной основе, депутатам, замещающим должности в представительных органах муниципальных районов, муниципальных округов и городских округов;</a:t>
            </a:r>
            <a:endParaRPr lang="ru-RU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2) супругам и несовершеннолетним детям лиц, указанных в подпунктах "а" - "з" пункта 1 и пункте 1.1 настоящей части;</a:t>
            </a:r>
            <a:endParaRPr lang="ru-RU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3) иным лицам в случаях, предусмотренных федеральными законами.</a:t>
            </a:r>
            <a:endParaRPr lang="ru-RU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3. Несоблюдение запрета влечет досрочное прекращение полномочий, освобождение от замещаемой (занимаемой) должности или увольнение в связи с утратой доверия в соответствии с федеральными конституционными законами и федеральными законами, определяющими правовой статус соответствующего лица. (в ред. Федерального закона от 10.07.2023 N 286-ФЗ)</a:t>
            </a:r>
            <a:endParaRPr lang="ru-RU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Обязанность государственных и муниципальных служащих уведомлять об обращениях в целях склонения к совершению коррупционных правонарушений (статья 9.1)</a:t>
            </a:r>
            <a:endParaRPr lang="ru-RU" altLang="en-US" sz="20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285750" indent="-285750" algn="just"/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Государственный или муниципальный служащий обязан уведомлять представителя нанимателя (работодателя), органы прокуратуры или другие государственные органы обо всех случаях обращения к нему  лиц в целях склонения его к совершению коррупционных правонарушений.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Уведомление о фактах обращения в целях склонения к совершению коррупционных правонарушений, является должностной (служебной) обязанностью государственного или муниципального служащего.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Невыполнение указанной обязанности является правонарушением, влекущим его увольнение с государственной или муниципальной службы либо привлечение к ответственности в соответствии с законодательством Российской Федерации.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Государственный или муниципальный служащий, уведомивший о фактах обращения в целях склонения его к совершению коррупционного правонарушения, о фактах совершения другими государственными или муниципальными служащими коррупционных правонарушений находится под защитой государства в соответствии с законодательством Российской Федерации.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Порядок уведомления о фактах обращения в целях склонения государственного или муниципального служащего к совершению коррупционных правонарушений, перечень сведений, содержащихся в уведомлениях, организация проверки этих сведений и порядок регистрации уведомлений определяются представителем нанимателя (работодателем).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3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Конфликт интересов (статья 10)</a:t>
            </a:r>
            <a:endParaRPr lang="ru-RU" altLang="en-US" sz="36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417955"/>
            <a:ext cx="10972800" cy="4708525"/>
          </a:xfrm>
        </p:spPr>
        <p:txBody>
          <a:bodyPr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Конфликт интересов - ситуация, при которой личная заинтересованность (прямая или косвенная) лица, замещающего должность, замещение которой предусматривает обязанность принимать меры по предотвращению и урегулированию конфликта интересов, влияет или может повлиять на надлежащее, объективное и беспристрастное исполнение им должностных (служебных) обязанностей (осуществление полномочий).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Личная заинтересованность - возможность получения доходов в виде денег, иного имущества, в том числе имущественных прав, услуг имущественного характера, результатов выполненных работ или каких-либо выгод (преимуществ) лицом, указанным в части 1 настоящей статьи, и (или) состоящими с ним в близком родстве или свойстве лицами (родителями, супругами, детьми, братьями, сестрами, а также братьями, сестрами, родителями, детьми супругов и супругами детей), гражданами или организациями, с которыми лицо, указанное в части 1 настоящей статьи, и (или) лица, состоящие с ним в близком родстве или свойстве, связаны имущественными, корпоративными или иными близкими отношениями.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Обязанность принимать меры по предотвращению и урегулированию конфликта интересов возлагается: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1) на государственных и муниципальных служащих;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3) на работников, замещающих отдельные должности, включенные в перечни, установленные федеральными государственными органами, на основании трудового договора в организациях, создаваемых для выполнения задач, поставленных перед федеральными государственными органами;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4) на иные категории лиц в случаях, предусмотренных федеральными законами.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Порядок предотвращения и урегулирования конфликта интересов</a:t>
            </a:r>
            <a:br>
              <a:rPr lang="ru-RU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ru-RU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(статья 11)</a:t>
            </a:r>
            <a:endParaRPr lang="ru-RU" altLang="en-US" sz="2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417955"/>
            <a:ext cx="10972800" cy="4708525"/>
          </a:xfrm>
        </p:spPr>
        <p:txBody>
          <a:bodyPr/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Лица, указанные в части 1 статьи 10 настоящего Федерального закона, обязаны: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- принимать меры по недопущению любой возможности возникновения конфликта интересов;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- уведомить представителя нанимателя (работодателя) о возникшем конфликте интересов или о возможности его возникновения, как только ему станет об этом известно.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Представитель нанимателя, работодатель, иное уполномоченное лицо обязаны принять меры по предотвращению или урегулированию конфликта интересов.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Предотвращение или урегулирование конфликта интересов может состоять в изменении должностного или служебного положения лица, являющегося стороной конфликта интересов, вплоть до его отстранения от исполнения должностных (служебных) обязанностей и (или) в отказе его от выгоды, явившейся причиной возникновения конфликта интересов.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Предотвращение и урегулирование конфликта интересов осуществляются путем отвода или самоотвода  лица в случаях и порядке, предусмотренных законодательством Российской Федерации.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Непринятие лицом мер по предотвращению или урегулированию конфликта интересов является правонарушением, влекущим увольнение указанного лица.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В случае, если лицо владеет ценными бумагами, оно обязано передать их в доверительное управление в соответствии с гражданским законодательством.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Ограничения, налагаемые на гражданина, замещавшего должность государственной или муниципальной службы, при заключении им трудового или гражданско-правового договора (статья 12)</a:t>
            </a:r>
            <a:endParaRPr lang="ru-RU" altLang="en-US" sz="2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8965" y="1417955"/>
            <a:ext cx="10708005" cy="4708525"/>
          </a:xfrm>
        </p:spPr>
        <p:txBody>
          <a:bodyPr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1. Гражданин, замещавший должность государственной или муниципальной службы, включенную в перечень, в течение двух лет после увольнения с государственной или муниципальной службы имеет право замещать на условиях трудового договора должности в организации и (или) выполнять работы (оказывать услуги) в течение месяца стоимостью более ста тысяч рублей на условиях гражданско-правового договора, если отдельные функции входили в должностные (служебные) обязанности государственного или муниципального служащего, с согласия соответствующей комиссии .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1.1. Комиссия обязана рассмотреть письменное обращение гражданина о даче согласия на замещение на условиях трудового договора должности в организации и (или) на выполнение работ (оказание данной организации услуг) на условиях гражданско-правового договора.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2. Гражданин, замещавший должности государственной или муниципальной службы в течение двух лет после увольнения с государственной или муниципальной службы обязан при заключении трудовых или гражданско-правовых договоров на выполнение работ (оказание услуг), сообщать работодателю сведения о последнем месте своей службы.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3. Несоблюдение данного требования гражданином влечет прекращение трудового или гражданско-правового договора на выполнение работ (оказание услуг). 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4. Работодатель при заключении трудового или гражданско-правового договора с гражданином, замещавшим должности государственной или муниципальной службы, в течение двух лет после его увольнения с государственной или муниципальной службы обязан в десятидневный срок сообщать о заключении такого договора представителю нанимателя (работодателю) государственного или муниципального служащего по последнему месту его службы.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en-US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Ответственность физических лиц за коррупционные правонарушения</a:t>
            </a:r>
            <a:br>
              <a:rPr lang="ru-RU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</a:br>
            <a:r>
              <a:rPr lang="ru-RU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(статья 13)</a:t>
            </a:r>
            <a:endParaRPr lang="ru-RU" altLang="en-US" sz="2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417955"/>
            <a:ext cx="10972800" cy="4708525"/>
          </a:xfrm>
        </p:spPr>
        <p:txBody>
          <a:bodyPr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Физическое лицо, совершившее коррупционное правонарушение, по решению суда может быть лишено права занимать определенные должности государственной и муниципальной службы.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Физическое лицо освобождается от ответственности, если несоблюдение таких ограничений, запретов и требований, а также неисполнение таких обязанностей признается следствием не зависящих от него обстоятельств. Их соблюдение должно быть обеспечено лицом не позднее чем через один месяц со дня прекращения действия указанных обстоятельств.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Не зависящими от лица обстоятельствами признаются находящиеся вне контроля затронутого ими физического лица чрезвычайные и непредотвратимые обстоятельства, которые исключают возможность соблюдения ограничений и запретов, требований, в целях противодействия коррупции. 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Условием признания таких обстоятельств и основанием для освобождения от дисциплинарной ответственности является установленная комиссией причинно-следственная связь между возникновением этих обстоятельств и невозможностью соблюдения таких ограничений, запретов и требований, а также исполнения обязанностей.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Лицо в течение трех рабочих дней со дня, когда ему стало известно о возникновении таких  обстоятельств, обязано подать в соответствующую комиссию уведомление об этом с приложением подтверждающих документов. Если имеются препятствия к подаче уведомления, такое уведомление должно быть подано не позднее 10 рабочих дней со дня прекращения указанных обстоятельств.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Обязанность организаций принимать меры по предупреждению коррупции (статья 13.3)</a:t>
            </a:r>
            <a:endParaRPr lang="ru-RU" altLang="en-US" sz="2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1. Организации обязаны разрабатывать и принимать меры по предупреждению коррупции.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2. Меры по предупреждению коррупции, принимаемые в организации, могут включать: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1) определение подразделений или должностных лиц, ответственных за профилактику коррупционных и иных правонарушений;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2) сотрудничество организации с правоохранительными органами;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3) разработку и внедрение в практику стандартов и процедур, направленных на обеспечение добросовестной работы организации;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4) принятие кодекса этики и служебного поведения работников организации;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5) предотвращение и урегулирование конфликта интересов;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altLang="en-US" sz="1800">
                <a:latin typeface="Times New Roman" panose="02020603050405020304" charset="0"/>
                <a:cs typeface="Times New Roman" panose="02020603050405020304" charset="0"/>
              </a:rPr>
              <a:t>6) недопущение составления неофициальной отчетности и использования поддельных документов.</a:t>
            </a:r>
            <a:endParaRPr lang="ru-RU" altLang="en-US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11749</Words>
  <Application>WPS Presentation</Application>
  <PresentationFormat>Widescreen</PresentationFormat>
  <Paragraphs>80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1_Business Cooperate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user</cp:lastModifiedBy>
  <cp:revision>15</cp:revision>
  <dcterms:created xsi:type="dcterms:W3CDTF">2024-03-25T04:40:21Z</dcterms:created>
  <dcterms:modified xsi:type="dcterms:W3CDTF">2024-03-25T07:23:14Z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51639E3B10F34D44A235FD8BC2B4C96F_13</vt:lpwstr>
  </property>
  <property fmtid="{D5CDD505-2E9C-101B-9397-08002B2CF9AE}" pid="3" name="KSOProductBuildVer">
    <vt:lpwstr>1049-12.2.0.13489</vt:lpwstr>
  </property>
</Properties>
</file>